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71" r:id="rId2"/>
    <p:sldId id="259" r:id="rId3"/>
    <p:sldId id="260" r:id="rId4"/>
    <p:sldId id="270" r:id="rId5"/>
    <p:sldId id="256" r:id="rId6"/>
    <p:sldId id="257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AE95F"/>
    <a:srgbClr val="3668FF"/>
    <a:srgbClr val="E10202"/>
    <a:srgbClr val="31D4F0"/>
    <a:srgbClr val="37BEFF"/>
    <a:srgbClr val="2A486F"/>
    <a:srgbClr val="558E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150" d="100"/>
          <a:sy n="150" d="100"/>
        </p:scale>
        <p:origin x="-1136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54462-A21F-2D4E-8A94-A884C293021B}" type="datetimeFigureOut">
              <a:rPr lang="en-US" smtClean="0"/>
              <a:t>9/28/14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1ABF6-6223-5249-B9AE-C0CAD20E69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63623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54462-A21F-2D4E-8A94-A884C293021B}" type="datetimeFigureOut">
              <a:rPr lang="en-US" smtClean="0"/>
              <a:t>9/28/14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1ABF6-6223-5249-B9AE-C0CAD20E69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3536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54462-A21F-2D4E-8A94-A884C293021B}" type="datetimeFigureOut">
              <a:rPr lang="en-US" smtClean="0"/>
              <a:t>9/28/14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1ABF6-6223-5249-B9AE-C0CAD20E69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051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54462-A21F-2D4E-8A94-A884C293021B}" type="datetimeFigureOut">
              <a:rPr lang="en-US" smtClean="0"/>
              <a:t>9/28/14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1ABF6-6223-5249-B9AE-C0CAD20E69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213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54462-A21F-2D4E-8A94-A884C293021B}" type="datetimeFigureOut">
              <a:rPr lang="en-US" smtClean="0"/>
              <a:t>9/28/14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1ABF6-6223-5249-B9AE-C0CAD20E69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2194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54462-A21F-2D4E-8A94-A884C293021B}" type="datetimeFigureOut">
              <a:rPr lang="en-US" smtClean="0"/>
              <a:t>9/28/14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1ABF6-6223-5249-B9AE-C0CAD20E69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41779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54462-A21F-2D4E-8A94-A884C293021B}" type="datetimeFigureOut">
              <a:rPr lang="en-US" smtClean="0"/>
              <a:t>9/28/14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1ABF6-6223-5249-B9AE-C0CAD20E69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84850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54462-A21F-2D4E-8A94-A884C293021B}" type="datetimeFigureOut">
              <a:rPr lang="en-US" smtClean="0"/>
              <a:t>9/28/14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1ABF6-6223-5249-B9AE-C0CAD20E69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1931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54462-A21F-2D4E-8A94-A884C293021B}" type="datetimeFigureOut">
              <a:rPr lang="en-US" smtClean="0"/>
              <a:t>9/28/14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1ABF6-6223-5249-B9AE-C0CAD20E69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69915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54462-A21F-2D4E-8A94-A884C293021B}" type="datetimeFigureOut">
              <a:rPr lang="en-US" smtClean="0"/>
              <a:t>9/28/14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1ABF6-6223-5249-B9AE-C0CAD20E69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29912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54462-A21F-2D4E-8A94-A884C293021B}" type="datetimeFigureOut">
              <a:rPr lang="en-US" smtClean="0"/>
              <a:t>9/28/14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1ABF6-6223-5249-B9AE-C0CAD20E69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97686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454462-A21F-2D4E-8A94-A884C293021B}" type="datetimeFigureOut">
              <a:rPr lang="en-US" smtClean="0"/>
              <a:t>9/28/14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91ABF6-6223-5249-B9AE-C0CAD20E69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14022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200" dirty="0" smtClean="0"/>
              <a:t>Solar Energy Generator: </a:t>
            </a:r>
            <a:br>
              <a:rPr lang="en-US" sz="2200" dirty="0" smtClean="0"/>
            </a:br>
            <a:r>
              <a:rPr lang="en-US" sz="1400" dirty="0" smtClean="0"/>
              <a:t>Design Rendering Description</a:t>
            </a:r>
            <a:endParaRPr lang="en-US" sz="1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Prototype system will be mounted in a pelican case with battery and other peripherals.</a:t>
            </a:r>
          </a:p>
          <a:p>
            <a:r>
              <a:rPr lang="en-US" sz="2400" dirty="0" smtClean="0"/>
              <a:t>Laser Cut </a:t>
            </a:r>
            <a:r>
              <a:rPr lang="en-US" sz="2400" dirty="0" err="1" smtClean="0"/>
              <a:t>Delrin</a:t>
            </a:r>
            <a:r>
              <a:rPr lang="en-US" sz="2400" dirty="0" smtClean="0"/>
              <a:t> Panel will cover all electronics and have display, buttons and a rotary encoder mounted to it.</a:t>
            </a:r>
          </a:p>
          <a:p>
            <a:r>
              <a:rPr lang="en-US" sz="2400" dirty="0" smtClean="0"/>
              <a:t>All front panel electronics will connect to the main PCB via a wiring harness with 0.1” header pin connectors. Future iterations will use JST connectors. </a:t>
            </a:r>
          </a:p>
          <a:p>
            <a:r>
              <a:rPr lang="en-US" sz="2400" dirty="0" err="1" smtClean="0"/>
              <a:t>Souriau</a:t>
            </a:r>
            <a:r>
              <a:rPr lang="en-US" sz="2400" dirty="0" smtClean="0"/>
              <a:t> UTS circular connectors allow sealed external connections to loads and sources.</a:t>
            </a:r>
          </a:p>
        </p:txBody>
      </p:sp>
    </p:spTree>
    <p:extLst>
      <p:ext uri="{BB962C8B-B14F-4D97-AF65-F5344CB8AC3E}">
        <p14:creationId xmlns:p14="http://schemas.microsoft.com/office/powerpoint/2010/main" val="2454300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1979069" y="1422781"/>
            <a:ext cx="5313059" cy="4182947"/>
            <a:chOff x="1979069" y="1422781"/>
            <a:chExt cx="5313059" cy="4182947"/>
          </a:xfrm>
        </p:grpSpPr>
        <p:sp>
          <p:nvSpPr>
            <p:cNvPr id="5" name="Rounded Rectangle 4"/>
            <p:cNvSpPr/>
            <p:nvPr/>
          </p:nvSpPr>
          <p:spPr>
            <a:xfrm>
              <a:off x="1979069" y="1422781"/>
              <a:ext cx="5313059" cy="4182947"/>
            </a:xfrm>
            <a:prstGeom prst="roundRect">
              <a:avLst>
                <a:gd name="adj" fmla="val 14255"/>
              </a:avLst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/>
            </a:p>
            <a:p>
              <a:pPr algn="ctr"/>
              <a:endParaRPr lang="en-US" dirty="0"/>
            </a:p>
          </p:txBody>
        </p:sp>
        <p:sp>
          <p:nvSpPr>
            <p:cNvPr id="4" name="Rounded Rectangle 3"/>
            <p:cNvSpPr/>
            <p:nvPr/>
          </p:nvSpPr>
          <p:spPr>
            <a:xfrm>
              <a:off x="2159172" y="1610341"/>
              <a:ext cx="4945925" cy="3814904"/>
            </a:xfrm>
            <a:prstGeom prst="roundRect">
              <a:avLst>
                <a:gd name="adj" fmla="val 10730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/>
            </a:p>
            <a:p>
              <a:pPr algn="ctr"/>
              <a:r>
                <a:rPr lang="en-US" dirty="0" smtClean="0"/>
                <a:t/>
              </a:r>
              <a:endParaRPr lang="en-US" dirty="0"/>
            </a:p>
          </p:txBody>
        </p:sp>
        <p:sp>
          <p:nvSpPr>
            <p:cNvPr id="6" name="Rounded Rectangle 5"/>
            <p:cNvSpPr/>
            <p:nvPr/>
          </p:nvSpPr>
          <p:spPr>
            <a:xfrm>
              <a:off x="3902195" y="3322269"/>
              <a:ext cx="1454684" cy="408740"/>
            </a:xfrm>
            <a:prstGeom prst="roundRect">
              <a:avLst/>
            </a:prstGeom>
            <a:solidFill>
              <a:srgbClr val="2A486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/>
              </a:r>
              <a:endParaRPr lang="en-US" dirty="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3977527" y="3393931"/>
              <a:ext cx="1304020" cy="119437"/>
            </a:xfrm>
            <a:prstGeom prst="rect">
              <a:avLst/>
            </a:prstGeom>
            <a:solidFill>
              <a:srgbClr val="31D4F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/>
            </a:p>
            <a:p>
              <a:pPr algn="ctr"/>
              <a:endParaRPr lang="en-US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3977527" y="3545218"/>
              <a:ext cx="1304020" cy="119437"/>
            </a:xfrm>
            <a:prstGeom prst="rect">
              <a:avLst/>
            </a:prstGeom>
            <a:solidFill>
              <a:srgbClr val="31D4F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/>
            </a:p>
            <a:p>
              <a:pPr algn="ctr"/>
              <a:endParaRPr lang="en-US" dirty="0"/>
            </a:p>
          </p:txBody>
        </p:sp>
        <p:sp>
          <p:nvSpPr>
            <p:cNvPr id="9" name="Oval 8"/>
            <p:cNvSpPr/>
            <p:nvPr/>
          </p:nvSpPr>
          <p:spPr>
            <a:xfrm>
              <a:off x="5863421" y="3240876"/>
              <a:ext cx="535116" cy="544985"/>
            </a:xfrm>
            <a:prstGeom prst="ellipse">
              <a:avLst/>
            </a:prstGeom>
            <a:gradFill flip="none" rotWithShape="1">
              <a:gsLst>
                <a:gs pos="0">
                  <a:schemeClr val="tx1">
                    <a:lumMod val="85000"/>
                    <a:lumOff val="15000"/>
                  </a:schemeClr>
                </a:gs>
                <a:gs pos="100000">
                  <a:schemeClr val="bg1">
                    <a:lumMod val="50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/>
            </a:p>
            <a:p>
              <a:pPr algn="ctr"/>
              <a:endParaRPr lang="en-US" dirty="0"/>
            </a:p>
          </p:txBody>
        </p:sp>
        <p:sp>
          <p:nvSpPr>
            <p:cNvPr id="10" name="Oval 9"/>
            <p:cNvSpPr/>
            <p:nvPr/>
          </p:nvSpPr>
          <p:spPr>
            <a:xfrm>
              <a:off x="6169943" y="3961920"/>
              <a:ext cx="228593" cy="234451"/>
            </a:xfrm>
            <a:prstGeom prst="ellipse">
              <a:avLst/>
            </a:prstGeom>
            <a:gradFill flip="none" rotWithShape="1">
              <a:gsLst>
                <a:gs pos="0">
                  <a:schemeClr val="tx1">
                    <a:lumMod val="85000"/>
                    <a:lumOff val="15000"/>
                  </a:schemeClr>
                </a:gs>
                <a:gs pos="100000">
                  <a:schemeClr val="bg1">
                    <a:lumMod val="50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/>
            </a:p>
            <a:p>
              <a:pPr algn="ctr"/>
              <a:endParaRPr lang="en-US" dirty="0"/>
            </a:p>
          </p:txBody>
        </p:sp>
        <p:sp>
          <p:nvSpPr>
            <p:cNvPr id="11" name="Oval 10"/>
            <p:cNvSpPr/>
            <p:nvPr/>
          </p:nvSpPr>
          <p:spPr>
            <a:xfrm>
              <a:off x="5863421" y="3961920"/>
              <a:ext cx="228593" cy="234451"/>
            </a:xfrm>
            <a:prstGeom prst="ellipse">
              <a:avLst/>
            </a:prstGeom>
            <a:gradFill flip="none" rotWithShape="1">
              <a:gsLst>
                <a:gs pos="0">
                  <a:schemeClr val="tx1">
                    <a:lumMod val="85000"/>
                    <a:lumOff val="15000"/>
                  </a:schemeClr>
                </a:gs>
                <a:gs pos="100000">
                  <a:schemeClr val="bg1">
                    <a:lumMod val="50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/>
            </a:p>
            <a:p>
              <a:pPr algn="ctr"/>
              <a:endParaRPr lang="en-US" dirty="0"/>
            </a:p>
          </p:txBody>
        </p:sp>
        <p:sp>
          <p:nvSpPr>
            <p:cNvPr id="12" name="Oval 11"/>
            <p:cNvSpPr/>
            <p:nvPr/>
          </p:nvSpPr>
          <p:spPr>
            <a:xfrm>
              <a:off x="3115107" y="3961033"/>
              <a:ext cx="228593" cy="234451"/>
            </a:xfrm>
            <a:prstGeom prst="ellipse">
              <a:avLst/>
            </a:prstGeom>
            <a:gradFill flip="none" rotWithShape="1">
              <a:gsLst>
                <a:gs pos="0">
                  <a:schemeClr val="tx1">
                    <a:lumMod val="85000"/>
                    <a:lumOff val="15000"/>
                  </a:schemeClr>
                </a:gs>
                <a:gs pos="100000">
                  <a:schemeClr val="bg1">
                    <a:lumMod val="50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/>
            </a:p>
            <a:p>
              <a:pPr algn="ctr"/>
              <a:endParaRPr lang="en-US" dirty="0"/>
            </a:p>
          </p:txBody>
        </p:sp>
        <p:sp>
          <p:nvSpPr>
            <p:cNvPr id="13" name="Oval 12"/>
            <p:cNvSpPr/>
            <p:nvPr/>
          </p:nvSpPr>
          <p:spPr>
            <a:xfrm>
              <a:off x="3115107" y="3430204"/>
              <a:ext cx="228593" cy="234451"/>
            </a:xfrm>
            <a:prstGeom prst="ellipse">
              <a:avLst/>
            </a:prstGeom>
            <a:gradFill flip="none" rotWithShape="1">
              <a:gsLst>
                <a:gs pos="0">
                  <a:schemeClr val="tx1">
                    <a:lumMod val="85000"/>
                    <a:lumOff val="15000"/>
                  </a:schemeClr>
                </a:gs>
                <a:gs pos="100000">
                  <a:schemeClr val="bg1">
                    <a:lumMod val="50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/>
            </a:p>
            <a:p>
              <a:pPr algn="ctr"/>
              <a:endParaRPr lang="en-US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5356879" y="3997300"/>
              <a:ext cx="506542" cy="21544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800" b="1" dirty="0" smtClean="0">
                  <a:latin typeface="Lucida Console"/>
                  <a:cs typeface="Lucida Console"/>
                </a:rPr>
                <a:t>Back</a:t>
              </a:r>
              <a:endParaRPr lang="en-US" sz="800" b="1" dirty="0">
                <a:latin typeface="Lucida Console"/>
                <a:cs typeface="Lucida Console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6398536" y="3997300"/>
              <a:ext cx="580113" cy="21544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800" b="1" dirty="0" smtClean="0">
                  <a:latin typeface="Lucida Console"/>
                  <a:cs typeface="Lucida Console"/>
                </a:rPr>
                <a:t>Enter</a:t>
              </a:r>
              <a:endParaRPr lang="en-US" sz="800" b="1" dirty="0">
                <a:latin typeface="Lucida Console"/>
                <a:cs typeface="Lucida Console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5782733" y="3009954"/>
              <a:ext cx="698500" cy="21544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" b="1" dirty="0" smtClean="0">
                  <a:latin typeface="Lucida Console"/>
                  <a:cs typeface="Lucida Console"/>
                </a:rPr>
                <a:t>Select</a:t>
              </a:r>
              <a:endParaRPr lang="en-US" sz="800" b="1" dirty="0">
                <a:latin typeface="Lucida Console"/>
                <a:cs typeface="Lucida Console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2400300" y="3455168"/>
              <a:ext cx="673245" cy="21544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800" b="1" dirty="0" smtClean="0">
                  <a:latin typeface="Lucida Console"/>
                  <a:cs typeface="Lucida Console"/>
                </a:rPr>
                <a:t>Display</a:t>
              </a:r>
              <a:endParaRPr lang="en-US" sz="800" b="1" dirty="0">
                <a:latin typeface="Lucida Console"/>
                <a:cs typeface="Lucida Console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2435226" y="3980040"/>
              <a:ext cx="638320" cy="21544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800" b="1" dirty="0" smtClean="0">
                  <a:latin typeface="Lucida Console"/>
                  <a:cs typeface="Lucida Console"/>
                </a:rPr>
                <a:t>Load</a:t>
              </a:r>
              <a:endParaRPr lang="en-US" sz="800" b="1" dirty="0">
                <a:latin typeface="Lucida Console"/>
                <a:cs typeface="Lucida Console"/>
              </a:endParaRPr>
            </a:p>
          </p:txBody>
        </p:sp>
      </p:grpSp>
      <p:sp>
        <p:nvSpPr>
          <p:cNvPr id="20" name="TextBox 19"/>
          <p:cNvSpPr txBox="1"/>
          <p:nvPr/>
        </p:nvSpPr>
        <p:spPr>
          <a:xfrm>
            <a:off x="2296167" y="299934"/>
            <a:ext cx="4790966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Solar Energy Generator: </a:t>
            </a:r>
          </a:p>
          <a:p>
            <a:pPr algn="ctr"/>
            <a:r>
              <a:rPr lang="en-US" sz="1400" dirty="0" smtClean="0"/>
              <a:t>Front Panel Diagram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59357" y="1610341"/>
            <a:ext cx="149271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Pelican Case</a:t>
            </a:r>
            <a:endParaRPr lang="en-US" sz="1400" dirty="0"/>
          </a:p>
        </p:txBody>
      </p:sp>
      <p:sp>
        <p:nvSpPr>
          <p:cNvPr id="22" name="TextBox 21"/>
          <p:cNvSpPr txBox="1"/>
          <p:nvPr/>
        </p:nvSpPr>
        <p:spPr>
          <a:xfrm>
            <a:off x="359357" y="2536592"/>
            <a:ext cx="149271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 smtClean="0"/>
              <a:t>Delrin</a:t>
            </a:r>
            <a:r>
              <a:rPr lang="en-US" sz="1400" dirty="0" smtClean="0"/>
              <a:t> Front Panel</a:t>
            </a:r>
            <a:endParaRPr lang="en-US" sz="1400" dirty="0"/>
          </a:p>
        </p:txBody>
      </p:sp>
      <p:sp>
        <p:nvSpPr>
          <p:cNvPr id="23" name="TextBox 22"/>
          <p:cNvSpPr txBox="1"/>
          <p:nvPr/>
        </p:nvSpPr>
        <p:spPr>
          <a:xfrm>
            <a:off x="7528843" y="2536592"/>
            <a:ext cx="149271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OLED Display</a:t>
            </a:r>
            <a:endParaRPr lang="en-US" sz="1400" dirty="0"/>
          </a:p>
        </p:txBody>
      </p:sp>
      <p:sp>
        <p:nvSpPr>
          <p:cNvPr id="24" name="TextBox 23"/>
          <p:cNvSpPr txBox="1"/>
          <p:nvPr/>
        </p:nvSpPr>
        <p:spPr>
          <a:xfrm>
            <a:off x="7528843" y="3359479"/>
            <a:ext cx="149271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Rotary Encoder</a:t>
            </a:r>
            <a:endParaRPr lang="en-US" sz="1400" dirty="0"/>
          </a:p>
        </p:txBody>
      </p:sp>
      <p:sp>
        <p:nvSpPr>
          <p:cNvPr id="25" name="TextBox 24"/>
          <p:cNvSpPr txBox="1"/>
          <p:nvPr/>
        </p:nvSpPr>
        <p:spPr>
          <a:xfrm>
            <a:off x="7528843" y="4603070"/>
            <a:ext cx="14927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Momentary Push Buttons</a:t>
            </a:r>
            <a:endParaRPr lang="en-US" sz="1400" dirty="0"/>
          </a:p>
        </p:txBody>
      </p:sp>
      <p:cxnSp>
        <p:nvCxnSpPr>
          <p:cNvPr id="27" name="Straight Connector 26"/>
          <p:cNvCxnSpPr>
            <a:stCxn id="23" idx="1"/>
          </p:cNvCxnSpPr>
          <p:nvPr/>
        </p:nvCxnSpPr>
        <p:spPr>
          <a:xfrm flipH="1" flipV="1">
            <a:off x="5356879" y="2686050"/>
            <a:ext cx="2171964" cy="443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>
            <a:off x="4787900" y="2686050"/>
            <a:ext cx="568979" cy="55482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H="1">
            <a:off x="6527800" y="3522426"/>
            <a:ext cx="100104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>
            <a:stCxn id="25" idx="1"/>
          </p:cNvCxnSpPr>
          <p:nvPr/>
        </p:nvCxnSpPr>
        <p:spPr>
          <a:xfrm flipH="1">
            <a:off x="6610350" y="4864680"/>
            <a:ext cx="91849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flipH="1" flipV="1">
            <a:off x="6311900" y="4267200"/>
            <a:ext cx="298450" cy="59748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H="1">
            <a:off x="1852068" y="2690481"/>
            <a:ext cx="100104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flipH="1">
            <a:off x="1434184" y="1788876"/>
            <a:ext cx="67401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1" name="Oval 40"/>
          <p:cNvSpPr/>
          <p:nvPr/>
        </p:nvSpPr>
        <p:spPr>
          <a:xfrm>
            <a:off x="4591057" y="1688611"/>
            <a:ext cx="98167" cy="100683"/>
          </a:xfrm>
          <a:prstGeom prst="ellipse">
            <a:avLst/>
          </a:prstGeom>
          <a:gradFill flip="none" rotWithShape="1">
            <a:gsLst>
              <a:gs pos="0">
                <a:schemeClr val="tx1">
                  <a:lumMod val="85000"/>
                  <a:lumOff val="15000"/>
                </a:schemeClr>
              </a:gs>
              <a:gs pos="100000">
                <a:schemeClr val="bg1">
                  <a:lumMod val="5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endParaRPr lang="en-US" dirty="0"/>
          </a:p>
        </p:txBody>
      </p:sp>
      <p:sp>
        <p:nvSpPr>
          <p:cNvPr id="42" name="Oval 41"/>
          <p:cNvSpPr/>
          <p:nvPr/>
        </p:nvSpPr>
        <p:spPr>
          <a:xfrm>
            <a:off x="2975379" y="1688193"/>
            <a:ext cx="98167" cy="100683"/>
          </a:xfrm>
          <a:prstGeom prst="ellipse">
            <a:avLst/>
          </a:prstGeom>
          <a:gradFill flip="none" rotWithShape="1">
            <a:gsLst>
              <a:gs pos="0">
                <a:schemeClr val="tx1">
                  <a:lumMod val="85000"/>
                  <a:lumOff val="15000"/>
                </a:schemeClr>
              </a:gs>
              <a:gs pos="100000">
                <a:schemeClr val="bg1">
                  <a:lumMod val="5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endParaRPr lang="en-US" dirty="0"/>
          </a:p>
        </p:txBody>
      </p:sp>
      <p:sp>
        <p:nvSpPr>
          <p:cNvPr id="43" name="Oval 42"/>
          <p:cNvSpPr/>
          <p:nvPr/>
        </p:nvSpPr>
        <p:spPr>
          <a:xfrm>
            <a:off x="6300369" y="1688611"/>
            <a:ext cx="98167" cy="100683"/>
          </a:xfrm>
          <a:prstGeom prst="ellipse">
            <a:avLst/>
          </a:prstGeom>
          <a:gradFill flip="none" rotWithShape="1">
            <a:gsLst>
              <a:gs pos="0">
                <a:schemeClr val="tx1">
                  <a:lumMod val="85000"/>
                  <a:lumOff val="15000"/>
                </a:schemeClr>
              </a:gs>
              <a:gs pos="100000">
                <a:schemeClr val="bg1">
                  <a:lumMod val="5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endParaRPr lang="en-US" dirty="0"/>
          </a:p>
        </p:txBody>
      </p:sp>
      <p:sp>
        <p:nvSpPr>
          <p:cNvPr id="44" name="Oval 43"/>
          <p:cNvSpPr/>
          <p:nvPr/>
        </p:nvSpPr>
        <p:spPr>
          <a:xfrm>
            <a:off x="4541973" y="5225561"/>
            <a:ext cx="98167" cy="100683"/>
          </a:xfrm>
          <a:prstGeom prst="ellipse">
            <a:avLst/>
          </a:prstGeom>
          <a:gradFill flip="none" rotWithShape="1">
            <a:gsLst>
              <a:gs pos="0">
                <a:schemeClr val="tx1">
                  <a:lumMod val="85000"/>
                  <a:lumOff val="15000"/>
                </a:schemeClr>
              </a:gs>
              <a:gs pos="100000">
                <a:schemeClr val="bg1">
                  <a:lumMod val="5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endParaRPr lang="en-US" dirty="0"/>
          </a:p>
        </p:txBody>
      </p:sp>
      <p:sp>
        <p:nvSpPr>
          <p:cNvPr id="45" name="Oval 44"/>
          <p:cNvSpPr/>
          <p:nvPr/>
        </p:nvSpPr>
        <p:spPr>
          <a:xfrm>
            <a:off x="2926295" y="5225143"/>
            <a:ext cx="98167" cy="100683"/>
          </a:xfrm>
          <a:prstGeom prst="ellipse">
            <a:avLst/>
          </a:prstGeom>
          <a:gradFill flip="none" rotWithShape="1">
            <a:gsLst>
              <a:gs pos="0">
                <a:schemeClr val="tx1">
                  <a:lumMod val="85000"/>
                  <a:lumOff val="15000"/>
                </a:schemeClr>
              </a:gs>
              <a:gs pos="100000">
                <a:schemeClr val="bg1">
                  <a:lumMod val="5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endParaRPr lang="en-US" dirty="0"/>
          </a:p>
        </p:txBody>
      </p:sp>
      <p:sp>
        <p:nvSpPr>
          <p:cNvPr id="46" name="Oval 45"/>
          <p:cNvSpPr/>
          <p:nvPr/>
        </p:nvSpPr>
        <p:spPr>
          <a:xfrm>
            <a:off x="6251285" y="5225561"/>
            <a:ext cx="98167" cy="100683"/>
          </a:xfrm>
          <a:prstGeom prst="ellipse">
            <a:avLst/>
          </a:prstGeom>
          <a:gradFill flip="none" rotWithShape="1">
            <a:gsLst>
              <a:gs pos="0">
                <a:schemeClr val="tx1">
                  <a:lumMod val="85000"/>
                  <a:lumOff val="15000"/>
                </a:schemeClr>
              </a:gs>
              <a:gs pos="100000">
                <a:schemeClr val="bg1">
                  <a:lumMod val="5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endParaRPr lang="en-US" dirty="0"/>
          </a:p>
        </p:txBody>
      </p:sp>
      <p:sp>
        <p:nvSpPr>
          <p:cNvPr id="47" name="Oval 46"/>
          <p:cNvSpPr/>
          <p:nvPr/>
        </p:nvSpPr>
        <p:spPr>
          <a:xfrm>
            <a:off x="2263682" y="2389683"/>
            <a:ext cx="98167" cy="100683"/>
          </a:xfrm>
          <a:prstGeom prst="ellipse">
            <a:avLst/>
          </a:prstGeom>
          <a:gradFill flip="none" rotWithShape="1">
            <a:gsLst>
              <a:gs pos="0">
                <a:schemeClr val="tx1">
                  <a:lumMod val="85000"/>
                  <a:lumOff val="15000"/>
                </a:schemeClr>
              </a:gs>
              <a:gs pos="100000">
                <a:schemeClr val="bg1">
                  <a:lumMod val="5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endParaRPr lang="en-US" dirty="0"/>
          </a:p>
        </p:txBody>
      </p:sp>
      <p:sp>
        <p:nvSpPr>
          <p:cNvPr id="48" name="Oval 47"/>
          <p:cNvSpPr/>
          <p:nvPr/>
        </p:nvSpPr>
        <p:spPr>
          <a:xfrm>
            <a:off x="2263682" y="4599065"/>
            <a:ext cx="98167" cy="100683"/>
          </a:xfrm>
          <a:prstGeom prst="ellipse">
            <a:avLst/>
          </a:prstGeom>
          <a:gradFill flip="none" rotWithShape="1">
            <a:gsLst>
              <a:gs pos="0">
                <a:schemeClr val="tx1">
                  <a:lumMod val="85000"/>
                  <a:lumOff val="15000"/>
                </a:schemeClr>
              </a:gs>
              <a:gs pos="100000">
                <a:schemeClr val="bg1">
                  <a:lumMod val="5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endParaRPr lang="en-US" dirty="0"/>
          </a:p>
        </p:txBody>
      </p:sp>
      <p:sp>
        <p:nvSpPr>
          <p:cNvPr id="49" name="Oval 48"/>
          <p:cNvSpPr/>
          <p:nvPr/>
        </p:nvSpPr>
        <p:spPr>
          <a:xfrm>
            <a:off x="6886831" y="2440024"/>
            <a:ext cx="98167" cy="100683"/>
          </a:xfrm>
          <a:prstGeom prst="ellipse">
            <a:avLst/>
          </a:prstGeom>
          <a:gradFill flip="none" rotWithShape="1">
            <a:gsLst>
              <a:gs pos="0">
                <a:schemeClr val="tx1">
                  <a:lumMod val="85000"/>
                  <a:lumOff val="15000"/>
                </a:schemeClr>
              </a:gs>
              <a:gs pos="100000">
                <a:schemeClr val="bg1">
                  <a:lumMod val="5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endParaRPr lang="en-US" dirty="0"/>
          </a:p>
        </p:txBody>
      </p:sp>
      <p:sp>
        <p:nvSpPr>
          <p:cNvPr id="50" name="Oval 49"/>
          <p:cNvSpPr/>
          <p:nvPr/>
        </p:nvSpPr>
        <p:spPr>
          <a:xfrm>
            <a:off x="6886831" y="4649406"/>
            <a:ext cx="98167" cy="100683"/>
          </a:xfrm>
          <a:prstGeom prst="ellipse">
            <a:avLst/>
          </a:prstGeom>
          <a:gradFill flip="none" rotWithShape="1">
            <a:gsLst>
              <a:gs pos="0">
                <a:schemeClr val="tx1">
                  <a:lumMod val="85000"/>
                  <a:lumOff val="15000"/>
                </a:schemeClr>
              </a:gs>
              <a:gs pos="100000">
                <a:schemeClr val="bg1">
                  <a:lumMod val="5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97200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1979069" y="1422781"/>
            <a:ext cx="5313059" cy="4182947"/>
          </a:xfrm>
          <a:prstGeom prst="roundRect">
            <a:avLst>
              <a:gd name="adj" fmla="val 14255"/>
            </a:avLst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2161855" y="1597936"/>
            <a:ext cx="4945925" cy="3814904"/>
          </a:xfrm>
          <a:prstGeom prst="roundRect">
            <a:avLst>
              <a:gd name="adj" fmla="val 10730"/>
            </a:avLst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r>
              <a:rPr lang="en-US" dirty="0" smtClean="0"/>
              <a:t/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2296167" y="299934"/>
            <a:ext cx="4790966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Solar Energy Generator: </a:t>
            </a:r>
          </a:p>
          <a:p>
            <a:pPr algn="ctr"/>
            <a:r>
              <a:rPr lang="en-US" sz="1400" dirty="0" smtClean="0"/>
              <a:t>Internal case layout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59357" y="1610341"/>
            <a:ext cx="149271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Pelican Case</a:t>
            </a:r>
          </a:p>
        </p:txBody>
      </p:sp>
      <p:cxnSp>
        <p:nvCxnSpPr>
          <p:cNvPr id="32" name="Straight Connector 31"/>
          <p:cNvCxnSpPr/>
          <p:nvPr/>
        </p:nvCxnSpPr>
        <p:spPr>
          <a:xfrm flipH="1">
            <a:off x="1434184" y="1788876"/>
            <a:ext cx="67401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Rectangle 34"/>
          <p:cNvSpPr/>
          <p:nvPr/>
        </p:nvSpPr>
        <p:spPr>
          <a:xfrm>
            <a:off x="2963334" y="1788876"/>
            <a:ext cx="3344333" cy="3494492"/>
          </a:xfrm>
          <a:prstGeom prst="rect">
            <a:avLst/>
          </a:prstGeom>
          <a:gradFill>
            <a:gsLst>
              <a:gs pos="0">
                <a:srgbClr val="0000FF"/>
              </a:gs>
              <a:gs pos="100000">
                <a:srgbClr val="3668FF"/>
              </a:gs>
            </a:gsLst>
          </a:gra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3" name="Picture 32" descr="Screen Shot 2014-09-28 at 12.47.36 PM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27" t="4373" r="15533" b="18260"/>
          <a:stretch/>
        </p:blipFill>
        <p:spPr>
          <a:xfrm>
            <a:off x="3412065" y="2180420"/>
            <a:ext cx="2446867" cy="2422393"/>
          </a:xfrm>
          <a:prstGeom prst="rect">
            <a:avLst/>
          </a:prstGeom>
        </p:spPr>
      </p:pic>
      <p:grpSp>
        <p:nvGrpSpPr>
          <p:cNvPr id="60" name="Group 59"/>
          <p:cNvGrpSpPr/>
          <p:nvPr/>
        </p:nvGrpSpPr>
        <p:grpSpPr>
          <a:xfrm>
            <a:off x="1574799" y="2258778"/>
            <a:ext cx="660399" cy="539750"/>
            <a:chOff x="1574799" y="2258778"/>
            <a:chExt cx="660399" cy="539750"/>
          </a:xfrm>
        </p:grpSpPr>
        <p:sp>
          <p:nvSpPr>
            <p:cNvPr id="54" name="Rectangle 53"/>
            <p:cNvSpPr/>
            <p:nvPr/>
          </p:nvSpPr>
          <p:spPr>
            <a:xfrm>
              <a:off x="2156867" y="2258778"/>
              <a:ext cx="78331" cy="53975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lumMod val="75000"/>
                  </a:schemeClr>
                </a:gs>
                <a:gs pos="100000">
                  <a:schemeClr val="accent1">
                    <a:lumMod val="50000"/>
                  </a:schemeClr>
                </a:gs>
              </a:gsLst>
              <a:lin ang="5400000" scaled="0"/>
              <a:tileRect/>
            </a:gra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Rectangle 54"/>
            <p:cNvSpPr/>
            <p:nvPr/>
          </p:nvSpPr>
          <p:spPr>
            <a:xfrm>
              <a:off x="1852066" y="2258778"/>
              <a:ext cx="127001" cy="53975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lumMod val="75000"/>
                  </a:schemeClr>
                </a:gs>
                <a:gs pos="100000">
                  <a:schemeClr val="accent1">
                    <a:lumMod val="50000"/>
                  </a:schemeClr>
                </a:gs>
              </a:gsLst>
              <a:lin ang="5400000" scaled="0"/>
              <a:tileRect/>
            </a:gra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Rectangle 55"/>
            <p:cNvSpPr/>
            <p:nvPr/>
          </p:nvSpPr>
          <p:spPr>
            <a:xfrm>
              <a:off x="1574799" y="2344972"/>
              <a:ext cx="277268" cy="34925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lumMod val="75000"/>
                  </a:schemeClr>
                </a:gs>
                <a:gs pos="100000">
                  <a:schemeClr val="accent1">
                    <a:lumMod val="50000"/>
                  </a:schemeClr>
                </a:gs>
              </a:gsLst>
              <a:lin ang="5400000" scaled="0"/>
              <a:tileRect/>
            </a:gra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1" name="Group 60"/>
          <p:cNvGrpSpPr/>
          <p:nvPr/>
        </p:nvGrpSpPr>
        <p:grpSpPr>
          <a:xfrm>
            <a:off x="1574800" y="4149256"/>
            <a:ext cx="660399" cy="539750"/>
            <a:chOff x="1574800" y="4149256"/>
            <a:chExt cx="660399" cy="539750"/>
          </a:xfrm>
        </p:grpSpPr>
        <p:sp>
          <p:nvSpPr>
            <p:cNvPr id="57" name="Rectangle 56"/>
            <p:cNvSpPr/>
            <p:nvPr/>
          </p:nvSpPr>
          <p:spPr>
            <a:xfrm>
              <a:off x="2156868" y="4149256"/>
              <a:ext cx="78331" cy="53975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lumMod val="75000"/>
                  </a:schemeClr>
                </a:gs>
                <a:gs pos="100000">
                  <a:schemeClr val="accent1">
                    <a:lumMod val="50000"/>
                  </a:schemeClr>
                </a:gs>
              </a:gsLst>
              <a:lin ang="5400000" scaled="0"/>
              <a:tileRect/>
            </a:gra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Rectangle 57"/>
            <p:cNvSpPr/>
            <p:nvPr/>
          </p:nvSpPr>
          <p:spPr>
            <a:xfrm>
              <a:off x="1852067" y="4149256"/>
              <a:ext cx="127001" cy="53975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lumMod val="75000"/>
                  </a:schemeClr>
                </a:gs>
                <a:gs pos="100000">
                  <a:schemeClr val="accent1">
                    <a:lumMod val="50000"/>
                  </a:schemeClr>
                </a:gs>
              </a:gsLst>
              <a:lin ang="5400000" scaled="0"/>
              <a:tileRect/>
            </a:gra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Rectangle 58"/>
            <p:cNvSpPr/>
            <p:nvPr/>
          </p:nvSpPr>
          <p:spPr>
            <a:xfrm>
              <a:off x="1574800" y="4235450"/>
              <a:ext cx="277268" cy="34925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lumMod val="75000"/>
                  </a:schemeClr>
                </a:gs>
                <a:gs pos="100000">
                  <a:schemeClr val="accent1">
                    <a:lumMod val="50000"/>
                  </a:schemeClr>
                </a:gs>
              </a:gsLst>
              <a:lin ang="5400000" scaled="0"/>
              <a:tileRect/>
            </a:gra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2" name="Group 61"/>
          <p:cNvGrpSpPr/>
          <p:nvPr/>
        </p:nvGrpSpPr>
        <p:grpSpPr>
          <a:xfrm rot="10800000">
            <a:off x="7029449" y="2258778"/>
            <a:ext cx="660399" cy="539750"/>
            <a:chOff x="1574800" y="4149256"/>
            <a:chExt cx="660399" cy="539750"/>
          </a:xfrm>
        </p:grpSpPr>
        <p:sp>
          <p:nvSpPr>
            <p:cNvPr id="63" name="Rectangle 62"/>
            <p:cNvSpPr/>
            <p:nvPr/>
          </p:nvSpPr>
          <p:spPr>
            <a:xfrm>
              <a:off x="2156868" y="4149256"/>
              <a:ext cx="78331" cy="53975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lumMod val="75000"/>
                  </a:schemeClr>
                </a:gs>
                <a:gs pos="100000">
                  <a:schemeClr val="accent1">
                    <a:lumMod val="50000"/>
                  </a:schemeClr>
                </a:gs>
              </a:gsLst>
              <a:lin ang="5400000" scaled="0"/>
              <a:tileRect/>
            </a:gra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Rectangle 63"/>
            <p:cNvSpPr/>
            <p:nvPr/>
          </p:nvSpPr>
          <p:spPr>
            <a:xfrm>
              <a:off x="1852067" y="4149256"/>
              <a:ext cx="127001" cy="53975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lumMod val="75000"/>
                  </a:schemeClr>
                </a:gs>
                <a:gs pos="100000">
                  <a:schemeClr val="accent1">
                    <a:lumMod val="50000"/>
                  </a:schemeClr>
                </a:gs>
              </a:gsLst>
              <a:lin ang="5400000" scaled="0"/>
              <a:tileRect/>
            </a:gra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Rectangle 64"/>
            <p:cNvSpPr/>
            <p:nvPr/>
          </p:nvSpPr>
          <p:spPr>
            <a:xfrm>
              <a:off x="1574800" y="4235450"/>
              <a:ext cx="277268" cy="34925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lumMod val="75000"/>
                  </a:schemeClr>
                </a:gs>
                <a:gs pos="100000">
                  <a:schemeClr val="accent1">
                    <a:lumMod val="50000"/>
                  </a:schemeClr>
                </a:gs>
              </a:gsLst>
              <a:lin ang="5400000" scaled="0"/>
              <a:tileRect/>
            </a:gra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6" name="Group 65"/>
          <p:cNvGrpSpPr/>
          <p:nvPr/>
        </p:nvGrpSpPr>
        <p:grpSpPr>
          <a:xfrm rot="10800000">
            <a:off x="7029447" y="4149256"/>
            <a:ext cx="660399" cy="539750"/>
            <a:chOff x="1574800" y="4149256"/>
            <a:chExt cx="660399" cy="539750"/>
          </a:xfrm>
        </p:grpSpPr>
        <p:sp>
          <p:nvSpPr>
            <p:cNvPr id="67" name="Rectangle 66"/>
            <p:cNvSpPr/>
            <p:nvPr/>
          </p:nvSpPr>
          <p:spPr>
            <a:xfrm>
              <a:off x="2156868" y="4149256"/>
              <a:ext cx="78331" cy="53975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lumMod val="75000"/>
                  </a:schemeClr>
                </a:gs>
                <a:gs pos="100000">
                  <a:schemeClr val="accent1">
                    <a:lumMod val="50000"/>
                  </a:schemeClr>
                </a:gs>
              </a:gsLst>
              <a:lin ang="5400000" scaled="0"/>
              <a:tileRect/>
            </a:gra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Rectangle 67"/>
            <p:cNvSpPr/>
            <p:nvPr/>
          </p:nvSpPr>
          <p:spPr>
            <a:xfrm>
              <a:off x="1852067" y="4149256"/>
              <a:ext cx="127001" cy="53975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lumMod val="75000"/>
                  </a:schemeClr>
                </a:gs>
                <a:gs pos="100000">
                  <a:schemeClr val="accent1">
                    <a:lumMod val="50000"/>
                  </a:schemeClr>
                </a:gs>
              </a:gsLst>
              <a:lin ang="5400000" scaled="0"/>
              <a:tileRect/>
            </a:gra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Rectangle 68"/>
            <p:cNvSpPr/>
            <p:nvPr/>
          </p:nvSpPr>
          <p:spPr>
            <a:xfrm>
              <a:off x="1574800" y="4235450"/>
              <a:ext cx="277268" cy="34925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lumMod val="75000"/>
                  </a:schemeClr>
                </a:gs>
                <a:gs pos="100000">
                  <a:schemeClr val="accent1">
                    <a:lumMod val="50000"/>
                  </a:schemeClr>
                </a:gs>
              </a:gsLst>
              <a:lin ang="5400000" scaled="0"/>
              <a:tileRect/>
            </a:gra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0" name="Rectangle 69"/>
          <p:cNvSpPr/>
          <p:nvPr/>
        </p:nvSpPr>
        <p:spPr>
          <a:xfrm>
            <a:off x="6460067" y="1788876"/>
            <a:ext cx="423333" cy="1504657"/>
          </a:xfrm>
          <a:prstGeom prst="rect">
            <a:avLst/>
          </a:prstGeom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6460067" y="3778711"/>
            <a:ext cx="423333" cy="1504657"/>
          </a:xfrm>
          <a:prstGeom prst="rect">
            <a:avLst/>
          </a:prstGeom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endParaRPr lang="en-US" dirty="0"/>
          </a:p>
        </p:txBody>
      </p:sp>
      <p:sp>
        <p:nvSpPr>
          <p:cNvPr id="72" name="TextBox 71"/>
          <p:cNvSpPr txBox="1"/>
          <p:nvPr/>
        </p:nvSpPr>
        <p:spPr>
          <a:xfrm>
            <a:off x="798286" y="2375039"/>
            <a:ext cx="77651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Port A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798286" y="4234543"/>
            <a:ext cx="77651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Port B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7841472" y="2404557"/>
            <a:ext cx="65845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Port C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7841472" y="4276001"/>
            <a:ext cx="65845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Port D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461280" y="3228879"/>
            <a:ext cx="67401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PCB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7412581" y="1759856"/>
            <a:ext cx="15046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5V Buck Module 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7841472" y="799737"/>
            <a:ext cx="8217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LiFePO4 Battery</a:t>
            </a:r>
          </a:p>
        </p:txBody>
      </p:sp>
      <p:cxnSp>
        <p:nvCxnSpPr>
          <p:cNvPr id="79" name="Straight Connector 78"/>
          <p:cNvCxnSpPr/>
          <p:nvPr/>
        </p:nvCxnSpPr>
        <p:spPr>
          <a:xfrm flipH="1">
            <a:off x="6041571" y="1061347"/>
            <a:ext cx="17513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 flipH="1">
            <a:off x="4980214" y="1061347"/>
            <a:ext cx="1061357" cy="101065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 flipH="1">
            <a:off x="6658429" y="1918118"/>
            <a:ext cx="82329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 flipH="1">
            <a:off x="994719" y="3391234"/>
            <a:ext cx="260289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9" name="Rectangle 88"/>
          <p:cNvSpPr/>
          <p:nvPr/>
        </p:nvSpPr>
        <p:spPr>
          <a:xfrm>
            <a:off x="2412395" y="3789991"/>
            <a:ext cx="423333" cy="1504657"/>
          </a:xfrm>
          <a:prstGeom prst="rect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endParaRPr lang="en-US" dirty="0"/>
          </a:p>
        </p:txBody>
      </p:sp>
      <p:sp>
        <p:nvSpPr>
          <p:cNvPr id="90" name="TextBox 89"/>
          <p:cNvSpPr txBox="1"/>
          <p:nvPr/>
        </p:nvSpPr>
        <p:spPr>
          <a:xfrm>
            <a:off x="359357" y="4853232"/>
            <a:ext cx="15046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I2C/SPI Isolator</a:t>
            </a:r>
          </a:p>
        </p:txBody>
      </p:sp>
      <p:cxnSp>
        <p:nvCxnSpPr>
          <p:cNvPr id="91" name="Straight Connector 90"/>
          <p:cNvCxnSpPr/>
          <p:nvPr/>
        </p:nvCxnSpPr>
        <p:spPr>
          <a:xfrm flipH="1">
            <a:off x="1747526" y="5027803"/>
            <a:ext cx="82329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684915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Port Connections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err="1" smtClean="0"/>
              <a:t>Souriau</a:t>
            </a:r>
            <a:r>
              <a:rPr lang="en-US" sz="2400" dirty="0" smtClean="0"/>
              <a:t> UTS 8 Pin connectors </a:t>
            </a:r>
          </a:p>
          <a:p>
            <a:r>
              <a:rPr lang="en-US" sz="2400" dirty="0" smtClean="0"/>
              <a:t>Ports A and B: Solar Panel Input, Battery Voltage output</a:t>
            </a:r>
          </a:p>
          <a:p>
            <a:r>
              <a:rPr lang="en-US" sz="2400" dirty="0" smtClean="0"/>
              <a:t>Ports C and D: Regulated 5V output, Battery Voltage output</a:t>
            </a:r>
          </a:p>
          <a:p>
            <a:r>
              <a:rPr lang="en-US" sz="2400" dirty="0" smtClean="0"/>
              <a:t>All connectors share the same body, but different pin locations are populated depending on function. Connection something to the wrong port wont cause any damage. </a:t>
            </a:r>
          </a:p>
          <a:p>
            <a:r>
              <a:rPr lang="en-US" sz="2400" dirty="0" smtClean="0"/>
              <a:t>Each port Contains locations for Panel+, Panel-, Battery V+, Regulated V+, GND, Control, and pins for future expansion with sensors and digital communication.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5217004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093310" y="1033517"/>
            <a:ext cx="4790966" cy="479096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093310" y="1801648"/>
            <a:ext cx="359104" cy="61836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525172" y="1801648"/>
            <a:ext cx="359104" cy="618360"/>
          </a:xfrm>
          <a:prstGeom prst="rect">
            <a:avLst/>
          </a:prstGeom>
          <a:solidFill>
            <a:srgbClr val="BFBFBF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525172" y="3935248"/>
            <a:ext cx="359104" cy="618360"/>
          </a:xfrm>
          <a:prstGeom prst="rect">
            <a:avLst/>
          </a:prstGeom>
          <a:solidFill>
            <a:srgbClr val="BFBFBF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6525172" y="4798848"/>
            <a:ext cx="359104" cy="618360"/>
          </a:xfrm>
          <a:prstGeom prst="rect">
            <a:avLst/>
          </a:prstGeom>
          <a:solidFill>
            <a:srgbClr val="BFBFBF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2093310" y="3935248"/>
            <a:ext cx="175757" cy="1481960"/>
          </a:xfrm>
          <a:prstGeom prst="rect">
            <a:avLst/>
          </a:prstGeom>
          <a:solidFill>
            <a:srgbClr val="BFBFBF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2593428" y="5645149"/>
            <a:ext cx="1089572" cy="17933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smtClean="0">
                <a:solidFill>
                  <a:schemeClr val="tx1"/>
                </a:solidFill>
                <a:latin typeface="+mj-lt"/>
                <a:cs typeface="Avenir Book"/>
              </a:rPr>
              <a:t>Programming</a:t>
            </a:r>
            <a:endParaRPr lang="en-US" sz="800" dirty="0">
              <a:solidFill>
                <a:schemeClr val="tx1"/>
              </a:solidFill>
              <a:latin typeface="+mj-lt"/>
              <a:cs typeface="Avenir Book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337050" y="5645150"/>
            <a:ext cx="819150" cy="17933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smtClean="0">
                <a:solidFill>
                  <a:schemeClr val="tx1"/>
                </a:solidFill>
                <a:latin typeface="+mj-lt"/>
                <a:cs typeface="Avenir Book"/>
              </a:rPr>
              <a:t>Buttons</a:t>
            </a:r>
            <a:endParaRPr lang="en-US" sz="800" dirty="0">
              <a:solidFill>
                <a:schemeClr val="tx1"/>
              </a:solidFill>
              <a:latin typeface="+mj-lt"/>
              <a:cs typeface="Avenir Book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365750" y="5645148"/>
            <a:ext cx="825500" cy="17933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smtClean="0">
                <a:solidFill>
                  <a:schemeClr val="tx1"/>
                </a:solidFill>
                <a:latin typeface="+mj-lt"/>
                <a:cs typeface="Avenir Book"/>
              </a:rPr>
              <a:t>Display </a:t>
            </a:r>
            <a:endParaRPr lang="en-US" sz="800" dirty="0">
              <a:solidFill>
                <a:schemeClr val="tx1"/>
              </a:solidFill>
              <a:latin typeface="+mj-lt"/>
              <a:cs typeface="Avenir Book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593428" y="1101066"/>
            <a:ext cx="3762922" cy="155323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000000"/>
                </a:solidFill>
              </a:rPr>
              <a:t>Power Stage</a:t>
            </a:r>
            <a:endParaRPr lang="en-US" sz="1400" dirty="0">
              <a:solidFill>
                <a:srgbClr val="000000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403600" y="2654299"/>
            <a:ext cx="2142578" cy="78740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000000"/>
                </a:solidFill>
              </a:rPr>
              <a:t>Gate Drive</a:t>
            </a:r>
            <a:endParaRPr lang="en-US" sz="1400" dirty="0">
              <a:solidFill>
                <a:srgbClr val="000000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2593428" y="2654299"/>
            <a:ext cx="810172" cy="787401"/>
          </a:xfrm>
          <a:prstGeom prst="rect">
            <a:avLst/>
          </a:prstGeom>
          <a:solidFill>
            <a:srgbClr val="C3D69B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rgbClr val="000000"/>
                </a:solidFill>
              </a:rPr>
              <a:t>Voltage + Current Sense</a:t>
            </a:r>
            <a:endParaRPr lang="en-US" sz="1200" dirty="0">
              <a:solidFill>
                <a:srgbClr val="000000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5546178" y="2654299"/>
            <a:ext cx="810172" cy="787401"/>
          </a:xfrm>
          <a:prstGeom prst="rect">
            <a:avLst/>
          </a:prstGeom>
          <a:solidFill>
            <a:srgbClr val="C3D69B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rgbClr val="000000"/>
                </a:solidFill>
              </a:rPr>
              <a:t>Voltage + Current Sense</a:t>
            </a:r>
            <a:endParaRPr lang="en-US" sz="1200" dirty="0">
              <a:solidFill>
                <a:srgbClr val="000000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4085678" y="3873499"/>
            <a:ext cx="810172" cy="80645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000000"/>
                </a:solidFill>
              </a:rPr>
              <a:t>MCU</a:t>
            </a:r>
            <a:endParaRPr lang="en-US" sz="1400" dirty="0">
              <a:solidFill>
                <a:srgbClr val="000000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5365750" y="3810657"/>
            <a:ext cx="990600" cy="1606551"/>
          </a:xfrm>
          <a:prstGeom prst="rect">
            <a:avLst/>
          </a:prstGeom>
          <a:solidFill>
            <a:srgbClr val="D99694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Load switch relays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4085678" y="4889500"/>
            <a:ext cx="1070522" cy="52770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rgbClr val="000000"/>
                </a:solidFill>
              </a:rPr>
              <a:t>De bounce</a:t>
            </a:r>
            <a:endParaRPr lang="en-US" sz="1200" dirty="0">
              <a:solidFill>
                <a:srgbClr val="000000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2593428" y="3625851"/>
            <a:ext cx="1089572" cy="1791358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000000"/>
                </a:solidFill>
              </a:rPr>
              <a:t>12V, 5V, 3.3V, 1.8V Regulators</a:t>
            </a:r>
            <a:endParaRPr lang="en-US" sz="1400" dirty="0">
              <a:solidFill>
                <a:srgbClr val="0000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054100" y="1837996"/>
            <a:ext cx="6286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 smtClean="0"/>
              <a:t>Panel Input</a:t>
            </a:r>
            <a:endParaRPr lang="en-US" sz="1400" dirty="0"/>
          </a:p>
        </p:txBody>
      </p:sp>
      <p:sp>
        <p:nvSpPr>
          <p:cNvPr id="27" name="TextBox 26"/>
          <p:cNvSpPr txBox="1"/>
          <p:nvPr/>
        </p:nvSpPr>
        <p:spPr>
          <a:xfrm>
            <a:off x="882650" y="4404380"/>
            <a:ext cx="8001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 smtClean="0"/>
              <a:t>SPI, SCI, GPIO</a:t>
            </a:r>
            <a:endParaRPr lang="en-US" sz="1400" dirty="0"/>
          </a:p>
        </p:txBody>
      </p:sp>
      <p:sp>
        <p:nvSpPr>
          <p:cNvPr id="28" name="TextBox 27"/>
          <p:cNvSpPr txBox="1"/>
          <p:nvPr/>
        </p:nvSpPr>
        <p:spPr>
          <a:xfrm>
            <a:off x="7321549" y="1837338"/>
            <a:ext cx="9694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Battery Terminal</a:t>
            </a:r>
            <a:endParaRPr lang="en-US" sz="1400" dirty="0"/>
          </a:p>
        </p:txBody>
      </p:sp>
      <p:sp>
        <p:nvSpPr>
          <p:cNvPr id="29" name="TextBox 28"/>
          <p:cNvSpPr txBox="1"/>
          <p:nvPr/>
        </p:nvSpPr>
        <p:spPr>
          <a:xfrm>
            <a:off x="7321550" y="3989768"/>
            <a:ext cx="8255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Load Output 2</a:t>
            </a:r>
            <a:endParaRPr lang="en-US" sz="1400" dirty="0"/>
          </a:p>
        </p:txBody>
      </p:sp>
      <p:sp>
        <p:nvSpPr>
          <p:cNvPr id="30" name="TextBox 29"/>
          <p:cNvSpPr txBox="1"/>
          <p:nvPr/>
        </p:nvSpPr>
        <p:spPr>
          <a:xfrm>
            <a:off x="7321550" y="4851400"/>
            <a:ext cx="8255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Load Output 1</a:t>
            </a:r>
            <a:endParaRPr lang="en-US" sz="1400" dirty="0"/>
          </a:p>
        </p:txBody>
      </p:sp>
      <p:sp>
        <p:nvSpPr>
          <p:cNvPr id="31" name="Rectangle 30"/>
          <p:cNvSpPr/>
          <p:nvPr/>
        </p:nvSpPr>
        <p:spPr>
          <a:xfrm>
            <a:off x="6704286" y="2640008"/>
            <a:ext cx="175757" cy="477842"/>
          </a:xfrm>
          <a:prstGeom prst="rect">
            <a:avLst/>
          </a:prstGeom>
          <a:solidFill>
            <a:srgbClr val="BFBFBF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7321550" y="2620958"/>
            <a:ext cx="11049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Battery Temp, I2C</a:t>
            </a:r>
            <a:endParaRPr lang="en-US" sz="1400" dirty="0"/>
          </a:p>
        </p:txBody>
      </p:sp>
      <p:cxnSp>
        <p:nvCxnSpPr>
          <p:cNvPr id="34" name="Straight Connector 33"/>
          <p:cNvCxnSpPr>
            <a:stCxn id="25" idx="3"/>
          </p:cNvCxnSpPr>
          <p:nvPr/>
        </p:nvCxnSpPr>
        <p:spPr>
          <a:xfrm>
            <a:off x="1682750" y="2099606"/>
            <a:ext cx="323850" cy="2244"/>
          </a:xfrm>
          <a:prstGeom prst="line">
            <a:avLst/>
          </a:prstGeom>
          <a:ln>
            <a:solidFill>
              <a:srgbClr val="000000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1673225" y="4677706"/>
            <a:ext cx="323850" cy="2244"/>
          </a:xfrm>
          <a:prstGeom prst="line">
            <a:avLst/>
          </a:prstGeom>
          <a:ln>
            <a:solidFill>
              <a:srgbClr val="000000"/>
            </a:solidFill>
            <a:headEnd type="triangl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6997700" y="2101850"/>
            <a:ext cx="323850" cy="2244"/>
          </a:xfrm>
          <a:prstGeom prst="line">
            <a:avLst/>
          </a:prstGeom>
          <a:ln>
            <a:solidFill>
              <a:srgbClr val="000000"/>
            </a:solidFill>
            <a:headEnd type="triangl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6997700" y="2882900"/>
            <a:ext cx="323850" cy="2244"/>
          </a:xfrm>
          <a:prstGeom prst="line">
            <a:avLst/>
          </a:prstGeom>
          <a:ln>
            <a:solidFill>
              <a:srgbClr val="000000"/>
            </a:solidFill>
            <a:headEnd type="triangl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6997700" y="4248150"/>
            <a:ext cx="323850" cy="2244"/>
          </a:xfrm>
          <a:prstGeom prst="line">
            <a:avLst/>
          </a:prstGeom>
          <a:ln>
            <a:solidFill>
              <a:srgbClr val="000000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6997700" y="5124450"/>
            <a:ext cx="323850" cy="2244"/>
          </a:xfrm>
          <a:prstGeom prst="line">
            <a:avLst/>
          </a:prstGeom>
          <a:ln>
            <a:solidFill>
              <a:srgbClr val="000000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2093310" y="299934"/>
            <a:ext cx="4790966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Solar Energy Generator: </a:t>
            </a:r>
          </a:p>
          <a:p>
            <a:pPr algn="ctr"/>
            <a:r>
              <a:rPr lang="en-US" sz="1400" dirty="0" smtClean="0"/>
              <a:t>Final PCB Overview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3472633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" name="Group 34"/>
          <p:cNvGrpSpPr/>
          <p:nvPr/>
        </p:nvGrpSpPr>
        <p:grpSpPr>
          <a:xfrm>
            <a:off x="3567084" y="1605736"/>
            <a:ext cx="1829676" cy="1829676"/>
            <a:chOff x="2093310" y="1033517"/>
            <a:chExt cx="4790966" cy="4790966"/>
          </a:xfrm>
        </p:grpSpPr>
        <p:sp>
          <p:nvSpPr>
            <p:cNvPr id="4" name="Rectangle 3"/>
            <p:cNvSpPr/>
            <p:nvPr/>
          </p:nvSpPr>
          <p:spPr>
            <a:xfrm>
              <a:off x="2093310" y="1033517"/>
              <a:ext cx="4790966" cy="479096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ectangle 4"/>
            <p:cNvSpPr/>
            <p:nvPr/>
          </p:nvSpPr>
          <p:spPr>
            <a:xfrm>
              <a:off x="2093310" y="1801648"/>
              <a:ext cx="359104" cy="61836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6525172" y="1801648"/>
              <a:ext cx="359104" cy="618360"/>
            </a:xfrm>
            <a:prstGeom prst="rect">
              <a:avLst/>
            </a:prstGeom>
            <a:solidFill>
              <a:srgbClr val="BFBFBF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/>
            </a:p>
            <a:p>
              <a:pPr algn="ctr"/>
              <a:endParaRPr lang="en-US" dirty="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6525172" y="3935248"/>
              <a:ext cx="359104" cy="618360"/>
            </a:xfrm>
            <a:prstGeom prst="rect">
              <a:avLst/>
            </a:prstGeom>
            <a:solidFill>
              <a:srgbClr val="BFBFBF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/>
            </a:p>
            <a:p>
              <a:pPr algn="ctr"/>
              <a:endParaRPr lang="en-US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6525172" y="4798848"/>
              <a:ext cx="359104" cy="618360"/>
            </a:xfrm>
            <a:prstGeom prst="rect">
              <a:avLst/>
            </a:prstGeom>
            <a:solidFill>
              <a:srgbClr val="BFBFBF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/>
            </a:p>
            <a:p>
              <a:pPr algn="ctr"/>
              <a:endParaRPr lang="en-US" dirty="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2093310" y="3935248"/>
              <a:ext cx="175757" cy="1481960"/>
            </a:xfrm>
            <a:prstGeom prst="rect">
              <a:avLst/>
            </a:prstGeom>
            <a:solidFill>
              <a:srgbClr val="BFBFBF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/>
            </a:p>
            <a:p>
              <a:pPr algn="ctr"/>
              <a:endParaRPr lang="en-US" dirty="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2593428" y="5645149"/>
              <a:ext cx="1089572" cy="179333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00" dirty="0">
                <a:solidFill>
                  <a:schemeClr val="tx1"/>
                </a:solidFill>
                <a:latin typeface="+mj-lt"/>
                <a:cs typeface="Avenir Book"/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337050" y="5645150"/>
              <a:ext cx="819150" cy="179333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00" dirty="0">
                <a:solidFill>
                  <a:schemeClr val="tx1"/>
                </a:solidFill>
                <a:latin typeface="+mj-lt"/>
                <a:cs typeface="Avenir Book"/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5365750" y="5645148"/>
              <a:ext cx="825500" cy="179333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00" dirty="0">
                <a:solidFill>
                  <a:schemeClr val="tx1"/>
                </a:solidFill>
                <a:latin typeface="+mj-lt"/>
                <a:cs typeface="Avenir Book"/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2593428" y="1101066"/>
              <a:ext cx="3762922" cy="1553233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>
                <a:solidFill>
                  <a:srgbClr val="000000"/>
                </a:solidFill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3403600" y="2654299"/>
              <a:ext cx="2142578" cy="787401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>
                <a:solidFill>
                  <a:srgbClr val="000000"/>
                </a:solidFill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2593428" y="2654299"/>
              <a:ext cx="810172" cy="787401"/>
            </a:xfrm>
            <a:prstGeom prst="rect">
              <a:avLst/>
            </a:prstGeom>
            <a:solidFill>
              <a:srgbClr val="C3D69B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>
                <a:solidFill>
                  <a:srgbClr val="000000"/>
                </a:solidFill>
              </a:endParaRP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5546178" y="2654299"/>
              <a:ext cx="810172" cy="787401"/>
            </a:xfrm>
            <a:prstGeom prst="rect">
              <a:avLst/>
            </a:prstGeom>
            <a:solidFill>
              <a:srgbClr val="C3D69B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>
                <a:solidFill>
                  <a:srgbClr val="000000"/>
                </a:solidFill>
              </a:endParaRP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4085678" y="3873499"/>
              <a:ext cx="810172" cy="806451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>
                <a:solidFill>
                  <a:srgbClr val="000000"/>
                </a:solidFill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5365750" y="3810657"/>
              <a:ext cx="990600" cy="1606551"/>
            </a:xfrm>
            <a:prstGeom prst="rect">
              <a:avLst/>
            </a:prstGeom>
            <a:solidFill>
              <a:srgbClr val="D99694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4085678" y="4889500"/>
              <a:ext cx="1070522" cy="527708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>
                <a:solidFill>
                  <a:srgbClr val="000000"/>
                </a:solidFill>
              </a:endParaRP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2593428" y="3625851"/>
              <a:ext cx="1089572" cy="1791358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>
                <a:solidFill>
                  <a:srgbClr val="000000"/>
                </a:solidFill>
              </a:endParaRPr>
            </a:p>
          </p:txBody>
        </p:sp>
        <p:sp>
          <p:nvSpPr>
            <p:cNvPr id="26" name="Rectangle 25"/>
            <p:cNvSpPr/>
            <p:nvPr/>
          </p:nvSpPr>
          <p:spPr>
            <a:xfrm>
              <a:off x="6704286" y="2640008"/>
              <a:ext cx="175757" cy="477842"/>
            </a:xfrm>
            <a:prstGeom prst="rect">
              <a:avLst/>
            </a:prstGeom>
            <a:solidFill>
              <a:srgbClr val="BFBFBF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/>
            </a:p>
            <a:p>
              <a:pPr algn="ctr"/>
              <a:endParaRPr lang="en-US" dirty="0"/>
            </a:p>
          </p:txBody>
        </p:sp>
      </p:grpSp>
      <p:sp>
        <p:nvSpPr>
          <p:cNvPr id="34" name="TextBox 33"/>
          <p:cNvSpPr txBox="1"/>
          <p:nvPr/>
        </p:nvSpPr>
        <p:spPr>
          <a:xfrm>
            <a:off x="2093310" y="299934"/>
            <a:ext cx="4790966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Solar Energy Generator: </a:t>
            </a:r>
          </a:p>
          <a:p>
            <a:pPr algn="ctr"/>
            <a:r>
              <a:rPr lang="en-US" sz="1400" dirty="0" smtClean="0"/>
              <a:t>A Usage Scenario</a:t>
            </a:r>
            <a:endParaRPr lang="en-US" sz="1400" dirty="0"/>
          </a:p>
        </p:txBody>
      </p:sp>
      <p:sp>
        <p:nvSpPr>
          <p:cNvPr id="36" name="Rectangle 35"/>
          <p:cNvSpPr/>
          <p:nvPr/>
        </p:nvSpPr>
        <p:spPr>
          <a:xfrm>
            <a:off x="6629400" y="1364053"/>
            <a:ext cx="1346200" cy="1308363"/>
          </a:xfrm>
          <a:prstGeom prst="rect">
            <a:avLst/>
          </a:prstGeom>
          <a:solidFill>
            <a:srgbClr val="558ED5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rgbClr val="000000"/>
                </a:solidFill>
              </a:rPr>
              <a:t>Battery</a:t>
            </a:r>
            <a:endParaRPr lang="en-US" sz="1200" dirty="0">
              <a:solidFill>
                <a:srgbClr val="000000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1049868" y="1364053"/>
            <a:ext cx="1346200" cy="1308363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rgbClr val="000000"/>
                </a:solidFill>
              </a:rPr>
              <a:t>Solar Panel</a:t>
            </a:r>
            <a:endParaRPr lang="en-US" sz="1200" dirty="0">
              <a:solidFill>
                <a:srgbClr val="000000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6629400" y="4246955"/>
            <a:ext cx="1346200" cy="1308363"/>
          </a:xfrm>
          <a:prstGeom prst="rect">
            <a:avLst/>
          </a:prstGeom>
          <a:solidFill>
            <a:srgbClr val="558ED5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rgbClr val="000000"/>
                </a:solidFill>
              </a:rPr>
              <a:t>LED Lamp</a:t>
            </a:r>
            <a:endParaRPr lang="en-US" sz="1200" dirty="0">
              <a:solidFill>
                <a:srgbClr val="000000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1083736" y="4246955"/>
            <a:ext cx="1346200" cy="1308363"/>
          </a:xfrm>
          <a:prstGeom prst="rect">
            <a:avLst/>
          </a:prstGeom>
          <a:solidFill>
            <a:srgbClr val="558ED5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rgbClr val="000000"/>
                </a:solidFill>
              </a:rPr>
              <a:t>Microcontroller, Light sensor, Wireless radio</a:t>
            </a:r>
            <a:endParaRPr lang="en-US" sz="1200" dirty="0">
              <a:solidFill>
                <a:srgbClr val="000000"/>
              </a:solidFill>
            </a:endParaRPr>
          </a:p>
        </p:txBody>
      </p:sp>
      <p:cxnSp>
        <p:nvCxnSpPr>
          <p:cNvPr id="42" name="Straight Connector 41"/>
          <p:cNvCxnSpPr>
            <a:stCxn id="39" idx="3"/>
            <a:endCxn id="5" idx="1"/>
          </p:cNvCxnSpPr>
          <p:nvPr/>
        </p:nvCxnSpPr>
        <p:spPr>
          <a:xfrm flipV="1">
            <a:off x="2396068" y="2017162"/>
            <a:ext cx="1171016" cy="1073"/>
          </a:xfrm>
          <a:prstGeom prst="line">
            <a:avLst/>
          </a:prstGeom>
          <a:ln>
            <a:solidFill>
              <a:srgbClr val="000000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>
            <a:stCxn id="6" idx="3"/>
            <a:endCxn id="36" idx="1"/>
          </p:cNvCxnSpPr>
          <p:nvPr/>
        </p:nvCxnSpPr>
        <p:spPr>
          <a:xfrm>
            <a:off x="5396760" y="2017162"/>
            <a:ext cx="1232640" cy="1073"/>
          </a:xfrm>
          <a:prstGeom prst="line">
            <a:avLst/>
          </a:prstGeom>
          <a:ln>
            <a:solidFill>
              <a:srgbClr val="000000"/>
            </a:solidFill>
            <a:headEnd type="triangl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2980267" y="2998314"/>
            <a:ext cx="586817" cy="1511"/>
          </a:xfrm>
          <a:prstGeom prst="line">
            <a:avLst/>
          </a:prstGeom>
          <a:ln>
            <a:solidFill>
              <a:srgbClr val="000000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6079067" y="4641850"/>
            <a:ext cx="577609" cy="2244"/>
          </a:xfrm>
          <a:prstGeom prst="line">
            <a:avLst/>
          </a:prstGeom>
          <a:ln>
            <a:solidFill>
              <a:srgbClr val="000000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 flipV="1">
            <a:off x="6087534" y="2825178"/>
            <a:ext cx="0" cy="1816672"/>
          </a:xfrm>
          <a:prstGeom prst="line">
            <a:avLst/>
          </a:prstGeom>
          <a:ln>
            <a:solidFill>
              <a:srgbClr val="000000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 flipV="1">
            <a:off x="2974975" y="2998314"/>
            <a:ext cx="5292" cy="1664225"/>
          </a:xfrm>
          <a:prstGeom prst="line">
            <a:avLst/>
          </a:prstGeom>
          <a:ln>
            <a:solidFill>
              <a:srgbClr val="000000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 flipV="1">
            <a:off x="5740402" y="3162300"/>
            <a:ext cx="8466" cy="2046026"/>
          </a:xfrm>
          <a:prstGeom prst="line">
            <a:avLst/>
          </a:prstGeom>
          <a:ln>
            <a:solidFill>
              <a:srgbClr val="000000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 flipH="1">
            <a:off x="5396762" y="3162300"/>
            <a:ext cx="352106" cy="0"/>
          </a:xfrm>
          <a:prstGeom prst="line">
            <a:avLst/>
          </a:prstGeom>
          <a:ln>
            <a:solidFill>
              <a:srgbClr val="000000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 flipH="1">
            <a:off x="5396763" y="2835892"/>
            <a:ext cx="690771" cy="0"/>
          </a:xfrm>
          <a:prstGeom prst="line">
            <a:avLst/>
          </a:prstGeom>
          <a:ln>
            <a:solidFill>
              <a:srgbClr val="000000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 flipH="1">
            <a:off x="2425841" y="4652563"/>
            <a:ext cx="559718" cy="0"/>
          </a:xfrm>
          <a:prstGeom prst="line">
            <a:avLst/>
          </a:prstGeom>
          <a:ln>
            <a:solidFill>
              <a:srgbClr val="000000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0" name="TextBox 89"/>
          <p:cNvSpPr txBox="1"/>
          <p:nvPr/>
        </p:nvSpPr>
        <p:spPr>
          <a:xfrm>
            <a:off x="3005555" y="3785290"/>
            <a:ext cx="7525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Serial Interface</a:t>
            </a:r>
            <a:endParaRPr lang="en-US" sz="1200" dirty="0"/>
          </a:p>
        </p:txBody>
      </p:sp>
      <p:cxnSp>
        <p:nvCxnSpPr>
          <p:cNvPr id="91" name="Straight Connector 90"/>
          <p:cNvCxnSpPr/>
          <p:nvPr/>
        </p:nvCxnSpPr>
        <p:spPr>
          <a:xfrm flipH="1">
            <a:off x="2429936" y="5208326"/>
            <a:ext cx="3324926" cy="0"/>
          </a:xfrm>
          <a:prstGeom prst="line">
            <a:avLst/>
          </a:prstGeom>
          <a:ln>
            <a:solidFill>
              <a:srgbClr val="000000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97618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Shot 2014-09-28 at 4.01.51 PM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84" t="1852" r="8773" b="11111"/>
          <a:stretch/>
        </p:blipFill>
        <p:spPr>
          <a:xfrm>
            <a:off x="2152577" y="1270000"/>
            <a:ext cx="4851648" cy="4829629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2093310" y="299934"/>
            <a:ext cx="4790966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Solar Energy Generator: </a:t>
            </a:r>
          </a:p>
          <a:p>
            <a:pPr algn="ctr"/>
            <a:r>
              <a:rPr lang="en-US" sz="1400" dirty="0" smtClean="0"/>
              <a:t>Final PCB </a:t>
            </a:r>
            <a:r>
              <a:rPr lang="en-US" sz="1400" dirty="0" smtClean="0"/>
              <a:t>3D View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0577681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658</TotalTime>
  <Words>314</Words>
  <Application>Microsoft Macintosh PowerPoint</Application>
  <PresentationFormat>On-screen Show (4:3)</PresentationFormat>
  <Paragraphs>67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Solar Energy Generator:  Design Rendering Description</vt:lpstr>
      <vt:lpstr>PowerPoint Presentation</vt:lpstr>
      <vt:lpstr>PowerPoint Presentation</vt:lpstr>
      <vt:lpstr>Port Connections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Nathaniel VerLee</dc:creator>
  <cp:lastModifiedBy>Nathaniel VerLee</cp:lastModifiedBy>
  <cp:revision>19</cp:revision>
  <dcterms:created xsi:type="dcterms:W3CDTF">2014-08-17T22:35:17Z</dcterms:created>
  <dcterms:modified xsi:type="dcterms:W3CDTF">2014-09-29T02:43:06Z</dcterms:modified>
</cp:coreProperties>
</file>